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439" r:id="rId3"/>
    <p:sldId id="264" r:id="rId4"/>
    <p:sldId id="265" r:id="rId5"/>
    <p:sldId id="267" r:id="rId6"/>
    <p:sldId id="268" r:id="rId7"/>
    <p:sldId id="495" r:id="rId8"/>
    <p:sldId id="463" r:id="rId9"/>
    <p:sldId id="320" r:id="rId10"/>
    <p:sldId id="494" r:id="rId11"/>
    <p:sldId id="459" r:id="rId12"/>
    <p:sldId id="321" r:id="rId13"/>
    <p:sldId id="324" r:id="rId14"/>
    <p:sldId id="467" r:id="rId15"/>
    <p:sldId id="478" r:id="rId16"/>
    <p:sldId id="492" r:id="rId17"/>
    <p:sldId id="466" r:id="rId18"/>
    <p:sldId id="483" r:id="rId19"/>
    <p:sldId id="519" r:id="rId20"/>
    <p:sldId id="520" r:id="rId21"/>
    <p:sldId id="491" r:id="rId22"/>
    <p:sldId id="487" r:id="rId23"/>
    <p:sldId id="486" r:id="rId24"/>
    <p:sldId id="516" r:id="rId25"/>
    <p:sldId id="488" r:id="rId26"/>
    <p:sldId id="497" r:id="rId27"/>
    <p:sldId id="499" r:id="rId28"/>
    <p:sldId id="501" r:id="rId29"/>
    <p:sldId id="502" r:id="rId30"/>
    <p:sldId id="504" r:id="rId31"/>
    <p:sldId id="521" r:id="rId32"/>
    <p:sldId id="513" r:id="rId33"/>
    <p:sldId id="515" r:id="rId34"/>
    <p:sldId id="523" r:id="rId35"/>
    <p:sldId id="493" r:id="rId36"/>
    <p:sldId id="524" r:id="rId37"/>
    <p:sldId id="47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6F"/>
    <a:srgbClr val="7FA3D2"/>
    <a:srgbClr val="FF0000"/>
    <a:srgbClr val="949494"/>
    <a:srgbClr val="A1A1A1"/>
    <a:srgbClr val="B9B9B8"/>
    <a:srgbClr val="252E35"/>
    <a:srgbClr val="01B11E"/>
    <a:srgbClr val="DC0000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41" autoAdjust="0"/>
    <p:restoredTop sz="94813"/>
  </p:normalViewPr>
  <p:slideViewPr>
    <p:cSldViewPr snapToGrid="0" showGuides="1">
      <p:cViewPr varScale="1">
        <p:scale>
          <a:sx n="82" d="100"/>
          <a:sy n="82" d="100"/>
        </p:scale>
        <p:origin x="192" y="8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2302 24575,'14'-9'0,"8"-7"0,-6 5 0,5-8 0,-7 9 0,1-7 0,0 15 0,-7-15 0,5 15 0,-5-15 0,6 7 0,1-1 0,-1-5 0,1 14 0,0-15 0,-1 15 0,1-15 0,-1 15 0,1-15 0,-1 7 0,1 0 0,-1 2 0,1-1 0,-1 7 0,1-14 0,-1 13 0,0-13 0,0 14 0,0-6 0,0 8 0,-6-8 0,5 6 0,-5-7 0,7 9 0,-1-8 0,1 6 0,-1-6 0,0 0 0,0 6 0,0-6 0,0 8 0,0 0 0,0 0 0,0 0 0,1 0 0,-1 0 0,1 0 0,-1 0 0,-6-9 0,5 7 0,-5-6 0,7 8 0,-1 0 0,0 0 0,0 0 0,1 0 0,-1 0 0,0 0 0,0 0 0,0 0 0,1 0 0,-1 0 0,1 0 0,-1 0 0,-6-8 0,11 6 0,-10-7 0,11 1 0,-6 6 0,0-6 0,-6 0 0,5 6 0,-5-15 0,6 15 0,-6-15 0,4 15 0,-4-14 0,6 14 0,-6-14 0,4 14 0,-3-15 0,-1 6 0,5 1 0,-12-7 0,12 7 0,-5-9 0,0 0 0,5 9 0,-12-6 0,12 5 0,-5-7 0,0-1 0,4 9 0,-10-7 0,11 7 0,-5-9 0,6 1 0,0 0 0,-6-1 0,5 9 0,-5-7 0,0 7 0,5-1 0,-12-5 0,12 5 0,-4 1 0,-1-7 0,5 15 0,-5-15 0,6 15 0,1-15 0,0 7 0,-1-9 0,0 9 0,0-6 0,1 13 0,0-13 0,-1 14 0,1-15 0,-1 15 0,9-16 0,-7 16 0,7-7 0,-9 0 0,1 7 0,0-6 0,-1-1 0,1 7 0,-1-6 0,1 8 0,0 0 0,-1 0 0,1 0 0,7 0 0,-5 0 0,5 0 0,-7 0 0,-1 0 0,1 0 0,0 0 0,-1-9 0,0 7 0,1-6 0,-1 8 0,0 0 0,0 0 0,1 0 0,-1 0 0,0 0 0,1 0 0,-1 0 0,0 0 0,1 0 0,-2 0 0,2 0 0,-1 0 0,0 0 0,0 0 0,0 0 0,0 0 0,0 0 0,0 0 0,0 0 0,1 0 0,-1 0 0,1 0 0,-1 0 0,1-8 0,-1 6 0,0-6 0,1 0 0,-1 6 0,1-15 0,0 15 0,-7-15 0,5 15 0,-5-15 0,6 15 0,1-15 0,0 15 0,-7-15 0,5 7 0,-5-1 0,6-5 0,1 5 0,0 1 0,-1-7 0,1 15 0,-1-15 0,1 7 0,-1-9 0,1 9 0,-1-6 0,0 13 0,1-13 0,0 5 0,-1 1 0,1-7 0,-1 6 0,1-7 0,-1-1 0,0 1 0,1 7 0,0-5 0,-1 14 0,1-15 0,-1 7 0,0-1 0,1-5 0,-1 6 0,1-1 0,-1-6 0,1 7 0,-1 0 0,0-6 0,1 14 0,-7-15 0,5 15 0,-5-15 0,7 15 0,-1-14 0,0 14 0,0-14 0,1 14 0,-1-14 0,0 14 0,0-14 0,-1 14 0,1-14 0,1 14 0,-2-6 0,2 8 0,-7-8 0,5 6 0,-5-7 0,6 9 0,0 0 0,0-8 0,0 6 0,0-7 0,0 9 0,-1 0 0,1 0 0,-1 0 0,1 0 0,0 0 0,1 0 0,-1 0 0,1 0 0,-1 0 0,0 0 0,1 0 0,-1 0 0,1 0 0,-1 0 0,1 0 0,-1 0 0,1 0 0,-1 0 0,0 0 0,1 0 0,-1 0 0,1 0 0,-1 0 0,0 0 0,1 0 0,-1 0 0,0 0 0,1 0 0,0 0 0,-1 0 0,1 0 0,-1 0 0,1 0 0,0 0 0,-1 0 0,1 0 0,-1 0 0,1 0 0,-1 0 0,1 0 0,0 0 0,-1 0 0,1 0 0,-1 0 0,1 0 0,0-8 0,-1 6 0,1-7 0,-1 2 0,1 5 0,-1-6 0,0 8 0,0-9 0,0 7 0,0-14 0,0 14 0,0-14 0,0 14 0,0-14 0,0 14 0,0-13 0,0 13 0,0-14 0,-1 6 0,1 0 0,-7-6 0,6 14 0,-6-14 0,7 14 0,0-6 0,-6 0 0,4 6 0,-4-14 0,6 14 0,0-6 0,0 8 0,-6-8 0,4 5 0,-3-5 0,5 0 0,0 6 0,0-6 0,1 8 0,-1-8 0,0 6 0,0-7 0,0 1 0,0 6 0,1-6 0,-1 8 0,0 0 0,-6-9 0,5 7 0,-5-6 0,7 8 0,-1 0 0,-1 0 0,0 0 0,1 0 0,0 0 0,0 0 0,0 0 0,1 0 0,-1 0 0,1 0 0,-8-8 0,6-2 0,-3-30 0,6 6 0,-7-1 0,-2 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22:02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24575,'0'-11'0,"0"-1"0,0 5 0,0-3 0,2 6 0,0-4 0,2 1 0,1-2 0,-3 2 0,3-4 0,-3 5 0,3-5 0,-1 4 0,0-2 0,1 0 0,-1 0 0,1 0 0,-1 2 0,3-1 0,-3 1 0,3-2 0,-3 0 0,3-3 0,-2 2 0,2-1 0,0 2 0,-2 2 0,1-2 0,-2 5 0,3-5 0,-3 2 0,3 0 0,-3 1 0,2 0 0,-1 1 0,3 1 0,-3 0 0,3 1 0,-3-1 0,3 0 0,-1-1 0,6-1 0,-3 3 0,3-3 0,-4 3 0,0-1 0,0 1 0,0-1 0,0 1 0,3 1 0,-3-2 0,6 1 0,-6 1 0,3-3 0,-3 5 0,-2-2 0,1 0 0,-3 1 0,3-1 0,-3 2 0,3 0 0,-3 0 0,3 0 0,-3 0 0,3 0 0,-3 0 0,1 0 0,0 0 0,-1 0 0,1 0 0,-2 0 0,3 0 0,-3 0 0,5 0 0,-5 0 0,3 0 0,-1 2 0,-2-1 0,3 3 0,-1-4 0,-1 4 0,1-4 0,-2 4 0,2-2 0,-1 0 0,3 2 0,-3-1 0,1-1 0,-2 2 0,0-4 0,0 4 0,0-2 0,0 0 0,0 2 0,1-4 0,-1 4 0,0-2 0,0 1 0,0 0 0,0 0 0,0-1 0,0 3 0,0-2 0,0 3 0,-2-2 0,2-2 0,-4 2 0,4-2 0,-3 2 0,2-2 0,-2 2 0,2-4 0,-2 4 0,2-2 0,-1 2 0,0 0 0,2-2 0,-2 1 0,0 0 0,2-1 0,-2 1 0,2 0 0,0 0 0,0 2 0,0-2 0,0 0 0,-2 0 0,2-2 0,-4 2 0,4-1 0,-2 1 0,0 0 0,2 0 0,-2 1 0,2 0 0,0 0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8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October 10,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jpe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43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48.emf"/><Relationship Id="rId5" Type="http://schemas.openxmlformats.org/officeDocument/2006/relationships/image" Target="../media/image55.png"/><Relationship Id="rId10" Type="http://schemas.openxmlformats.org/officeDocument/2006/relationships/image" Target="../media/image47.emf"/><Relationship Id="rId4" Type="http://schemas.openxmlformats.org/officeDocument/2006/relationships/image" Target="../media/image54.png"/><Relationship Id="rId9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2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3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emf"/><Relationship Id="rId7" Type="http://schemas.openxmlformats.org/officeDocument/2006/relationships/image" Target="../media/image3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5.png"/><Relationship Id="rId7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41" y="2222090"/>
            <a:ext cx="10972800" cy="141875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Attentional Amplification in Losses:</a:t>
            </a:r>
            <a:br>
              <a:rPr lang="en-US" sz="4400" dirty="0"/>
            </a:br>
            <a:r>
              <a:rPr lang="en-US" sz="4400" dirty="0"/>
              <a:t>an </a:t>
            </a:r>
            <a:r>
              <a:rPr lang="en-US" sz="4400" dirty="0" err="1"/>
              <a:t>aDDM</a:t>
            </a:r>
            <a:r>
              <a:rPr lang="en-US" sz="4400" dirty="0"/>
              <a:t> Puzzle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41" y="4374357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Brenden Eum</a:t>
            </a:r>
          </a:p>
          <a:p>
            <a:pPr algn="l"/>
            <a:r>
              <a:rPr lang="en-US" dirty="0"/>
              <a:t>Stephen Gonzalez</a:t>
            </a:r>
          </a:p>
          <a:p>
            <a:pPr algn="l"/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The NOMIS Foundation">
            <a:extLst>
              <a:ext uri="{FF2B5EF4-FFF2-40B4-BE49-F238E27FC236}">
                <a16:creationId xmlns:a16="http://schemas.microsoft.com/office/drawing/2014/main" id="{8952BFDE-D7C5-D2B8-D73D-36E26A23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844" y="992005"/>
            <a:ext cx="2239156" cy="9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anqiao and Chrissy Chen Institute logo">
            <a:extLst>
              <a:ext uri="{FF2B5EF4-FFF2-40B4-BE49-F238E27FC236}">
                <a16:creationId xmlns:a16="http://schemas.microsoft.com/office/drawing/2014/main" id="{1028F8CC-30D4-809F-602A-6DD37F39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196214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6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2EFB56E-EF93-3B9F-412D-A39795489E77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If attentional discounting persists in choices between losses (i.e.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),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then fixating on one option should push the value of the other option up towards 0.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(i.e. </a:t>
                </a:r>
                <a:r>
                  <a:rPr lang="en-US" sz="2200" dirty="0" err="1">
                    <a:solidFill>
                      <a:schemeClr val="accent6">
                        <a:lumMod val="50000"/>
                      </a:schemeClr>
                    </a:solidFill>
                  </a:rPr>
                  <a:t>Nonfixated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option should seem </a:t>
                </a:r>
                <a:r>
                  <a:rPr lang="en-US" sz="2200" b="1" u="sng" dirty="0">
                    <a:solidFill>
                      <a:schemeClr val="accent6">
                        <a:lumMod val="50000"/>
                      </a:schemeClr>
                    </a:solidFill>
                  </a:rPr>
                  <a:t>better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than it actually is.)</a:t>
                </a:r>
              </a:p>
            </p:txBody>
          </p:sp>
        </mc:Choice>
        <mc:Fallback xmlns="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FE5F4F-C436-B4DB-5969-B351423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241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567975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35797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98532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2" y="2032002"/>
                <a:ext cx="103836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Last fix. right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189218" y="1804955"/>
              <a:ext cx="214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2197008" y="1843349"/>
            <a:ext cx="3427018" cy="3164952"/>
            <a:chOff x="6517244" y="1804955"/>
            <a:chExt cx="3427018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427018" cy="2461656"/>
              <a:chOff x="6479144" y="1984376"/>
              <a:chExt cx="3427018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888822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33974" y="4076700"/>
                <a:ext cx="30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2117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800"/>
                  </a:solidFill>
                </a:rPr>
                <a:t>Net Fixation Bias</a:t>
              </a:r>
            </a:p>
          </p:txBody>
        </p:sp>
      </p:grp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4356B13-1D90-178B-EEBC-5B2BDCDF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2A2B-3EB8-A017-AFFF-3F3C188D86F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8449319" y="255036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1CE2F-5F21-5AD9-5E81-7AF92B5EB31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6946776" y="359176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1438A2-871E-F522-C9D3-F2117F72AFB2}"/>
              </a:ext>
            </a:extLst>
          </p:cNvPr>
          <p:cNvSpPr/>
          <p:nvPr/>
        </p:nvSpPr>
        <p:spPr>
          <a:xfrm>
            <a:off x="6946776" y="2566242"/>
            <a:ext cx="3009900" cy="2047875"/>
          </a:xfrm>
          <a:custGeom>
            <a:avLst/>
            <a:gdLst>
              <a:gd name="connsiteX0" fmla="*/ 0 w 3019425"/>
              <a:gd name="connsiteY0" fmla="*/ 2076450 h 2076450"/>
              <a:gd name="connsiteX1" fmla="*/ 981075 w 3019425"/>
              <a:gd name="connsiteY1" fmla="*/ 1447800 h 2076450"/>
              <a:gd name="connsiteX2" fmla="*/ 1657350 w 3019425"/>
              <a:gd name="connsiteY2" fmla="*/ 361950 h 2076450"/>
              <a:gd name="connsiteX3" fmla="*/ 3019425 w 3019425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2076450">
                <a:moveTo>
                  <a:pt x="0" y="2076450"/>
                </a:moveTo>
                <a:cubicBezTo>
                  <a:pt x="352425" y="1905000"/>
                  <a:pt x="704850" y="1733550"/>
                  <a:pt x="981075" y="1447800"/>
                </a:cubicBezTo>
                <a:cubicBezTo>
                  <a:pt x="1257300" y="1162050"/>
                  <a:pt x="1317625" y="603250"/>
                  <a:pt x="1657350" y="361950"/>
                </a:cubicBezTo>
                <a:cubicBezTo>
                  <a:pt x="1997075" y="120650"/>
                  <a:pt x="2508250" y="60325"/>
                  <a:pt x="3019425" y="0"/>
                </a:cubicBezTo>
              </a:path>
            </a:pathLst>
          </a:custGeom>
          <a:noFill/>
          <a:ln w="381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95C198-2F83-D20A-4541-E165E63EEEE7}"/>
              </a:ext>
            </a:extLst>
          </p:cNvPr>
          <p:cNvSpPr/>
          <p:nvPr/>
        </p:nvSpPr>
        <p:spPr>
          <a:xfrm>
            <a:off x="6951588" y="2566242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1AD29-838F-E2A9-10E0-254E6732B926}"/>
              </a:ext>
            </a:extLst>
          </p:cNvPr>
          <p:cNvSpPr txBox="1"/>
          <p:nvPr/>
        </p:nvSpPr>
        <p:spPr>
          <a:xfrm rot="16200000">
            <a:off x="5968073" y="3407102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3C2A-4D66-939F-9485-5670AC0E99DF}"/>
              </a:ext>
            </a:extLst>
          </p:cNvPr>
          <p:cNvSpPr/>
          <p:nvPr/>
        </p:nvSpPr>
        <p:spPr>
          <a:xfrm>
            <a:off x="6946776" y="255036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AB017-980C-5D7B-62FE-4655B23D0405}"/>
              </a:ext>
            </a:extLst>
          </p:cNvPr>
          <p:cNvSpPr txBox="1"/>
          <p:nvPr/>
        </p:nvSpPr>
        <p:spPr>
          <a:xfrm>
            <a:off x="7208059" y="4649042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Rating - Right Rating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A0A10-0B71-2138-EB4D-7B8DB9B2550F}"/>
              </a:ext>
            </a:extLst>
          </p:cNvPr>
          <p:cNvSpPr txBox="1"/>
          <p:nvPr/>
        </p:nvSpPr>
        <p:spPr>
          <a:xfrm>
            <a:off x="7383394" y="1847072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Last Fixation Bias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ABCD3-EBDD-BF35-BD7A-476D0407A4F4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4096378" y="255671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C5633-DA99-4B85-671E-5D44C4B8ABA2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2593835" y="359811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E01BD3-9942-25D4-DFC7-764A2EBFD373}"/>
              </a:ext>
            </a:extLst>
          </p:cNvPr>
          <p:cNvSpPr txBox="1"/>
          <p:nvPr/>
        </p:nvSpPr>
        <p:spPr>
          <a:xfrm rot="16200000">
            <a:off x="1650398" y="3413452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A198A-378F-B62D-B244-81C322037F40}"/>
              </a:ext>
            </a:extLst>
          </p:cNvPr>
          <p:cNvSpPr txBox="1"/>
          <p:nvPr/>
        </p:nvSpPr>
        <p:spPr>
          <a:xfrm>
            <a:off x="2560284" y="4649042"/>
            <a:ext cx="30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Time Advantage Left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7B378C-1C75-A5CD-4EA2-465562536506}"/>
              </a:ext>
            </a:extLst>
          </p:cNvPr>
          <p:cNvSpPr/>
          <p:nvPr/>
        </p:nvSpPr>
        <p:spPr>
          <a:xfrm>
            <a:off x="2597010" y="3048842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B8C38-C99F-9119-C580-F5E92D6CBCDC}"/>
              </a:ext>
            </a:extLst>
          </p:cNvPr>
          <p:cNvSpPr/>
          <p:nvPr/>
        </p:nvSpPr>
        <p:spPr>
          <a:xfrm>
            <a:off x="2593835" y="255671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0D1829-035D-75E4-7A01-164DD027E29C}"/>
              </a:ext>
            </a:extLst>
          </p:cNvPr>
          <p:cNvSpPr txBox="1"/>
          <p:nvPr/>
        </p:nvSpPr>
        <p:spPr>
          <a:xfrm>
            <a:off x="3157819" y="1853422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Net Fixation Bias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2726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56E3D-E36F-2FB8-0469-51ACA00D62A3}"/>
              </a:ext>
            </a:extLst>
          </p:cNvPr>
          <p:cNvCxnSpPr>
            <a:cxnSpLocks/>
          </p:cNvCxnSpPr>
          <p:nvPr/>
        </p:nvCxnSpPr>
        <p:spPr>
          <a:xfrm>
            <a:off x="7042026" y="2728167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C30AF-0594-2205-2DEB-88183A3CDD57}"/>
              </a:ext>
            </a:extLst>
          </p:cNvPr>
          <p:cNvCxnSpPr>
            <a:cxnSpLocks/>
          </p:cNvCxnSpPr>
          <p:nvPr/>
        </p:nvCxnSpPr>
        <p:spPr>
          <a:xfrm>
            <a:off x="7042026" y="3078594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D6D6E-E2A6-3298-D692-7BE9BF98AD94}"/>
              </a:ext>
            </a:extLst>
          </p:cNvPr>
          <p:cNvSpPr txBox="1"/>
          <p:nvPr/>
        </p:nvSpPr>
        <p:spPr>
          <a:xfrm>
            <a:off x="7410948" y="2597994"/>
            <a:ext cx="1038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Last fix. right</a:t>
            </a:r>
          </a:p>
          <a:p>
            <a:endParaRPr lang="en-US" sz="1100" dirty="0"/>
          </a:p>
          <a:p>
            <a:r>
              <a:rPr lang="en-US" sz="1100" dirty="0"/>
              <a:t>Last fix. left 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824757B-4751-3E71-0238-EC3ED059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9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2036423" y="857833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C5884A-9392-20D3-9A9A-67EDCBFBAD5D}"/>
              </a:ext>
            </a:extLst>
          </p:cNvPr>
          <p:cNvSpPr txBox="1"/>
          <p:nvPr/>
        </p:nvSpPr>
        <p:spPr>
          <a:xfrm>
            <a:off x="0" y="0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#1: “Dots”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N=35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400 trials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6FCFFA9-53BF-7A37-25CC-10A44480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F13FA637-4967-3901-4D28-ACA854C1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DE773F3-CEA4-A6B7-CC89-F26231496F0A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34" name="Picture 33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D5E67C8B-6132-24A7-C64F-BA76C09C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E5F01F-71F4-9953-C258-9708F0FAB1CA}"/>
                </a:ext>
              </a:extLst>
            </p:cNvPr>
            <p:cNvSpPr/>
            <p:nvPr/>
          </p:nvSpPr>
          <p:spPr>
            <a:xfrm>
              <a:off x="2192215" y="2684585"/>
              <a:ext cx="644770" cy="653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close-up of a graph&#10;&#10;Description automatically generated">
              <a:extLst>
                <a:ext uri="{FF2B5EF4-FFF2-40B4-BE49-F238E27FC236}">
                  <a16:creationId xmlns:a16="http://schemas.microsoft.com/office/drawing/2014/main" id="{6FEAE76F-6A0A-9FA1-4459-2458363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6187510-72B9-21EB-F1F0-6CFDBCC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8B52CCBF-1E90-CD3B-BDC2-BA499376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EA5AD95B-0A8F-D55A-D4CC-3EC0C867E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" b="54304"/>
          <a:stretch/>
        </p:blipFill>
        <p:spPr>
          <a:xfrm>
            <a:off x="2144790" y="2207421"/>
            <a:ext cx="775708" cy="4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73AC6F48-6883-A9FC-9774-75573E6D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D46412-17D0-3A38-ADCA-0641EC9B2A6B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4" name="Picture 3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74DD98C7-4A75-36F4-53E1-01A7FA66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BE165D-0907-2600-5D89-145654BD400C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C6FAA4-5CE1-C3D4-2FB7-75CF65CA946B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close-up of a graph&#10;&#10;Description automatically generated">
              <a:extLst>
                <a:ext uri="{FF2B5EF4-FFF2-40B4-BE49-F238E27FC236}">
                  <a16:creationId xmlns:a16="http://schemas.microsoft.com/office/drawing/2014/main" id="{635F33CC-8733-E722-966B-2E21B426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59E5DF-89AB-8026-C505-C8019401D85E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C274C5-1088-7F31-E57E-DFF0D90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9005EA-2CAD-95D2-F630-01F4600AB173}"/>
              </a:ext>
            </a:extLst>
          </p:cNvPr>
          <p:cNvSpPr txBox="1">
            <a:spLocks/>
          </p:cNvSpPr>
          <p:nvPr/>
        </p:nvSpPr>
        <p:spPr>
          <a:xfrm>
            <a:off x="633358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Do NOT Flip!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B5FD5BDC-09B1-0557-06A3-7C0CDDEB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480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41785-A159-C15C-4EC5-CE2CB899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ED4D1-5F0B-3393-8986-E14CCC8A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F139A-FAD0-979F-6C41-96CD8E5F7FF7}"/>
              </a:ext>
            </a:extLst>
          </p:cNvPr>
          <p:cNvSpPr txBox="1"/>
          <p:nvPr/>
        </p:nvSpPr>
        <p:spPr>
          <a:xfrm>
            <a:off x="6858000" y="6185896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Thinking boy from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F2E40B-7656-E5BB-CB62-1B80A1E6C737}"/>
              </a:ext>
            </a:extLst>
          </p:cNvPr>
          <p:cNvGrpSpPr/>
          <p:nvPr/>
        </p:nvGrpSpPr>
        <p:grpSpPr>
          <a:xfrm>
            <a:off x="2246599" y="821996"/>
            <a:ext cx="7698802" cy="5178150"/>
            <a:chOff x="2246599" y="764243"/>
            <a:chExt cx="7698802" cy="5178150"/>
          </a:xfrm>
        </p:grpSpPr>
        <p:pic>
          <p:nvPicPr>
            <p:cNvPr id="5" name="Picture 4" descr="A picture containing light, red, traffic light, dark">
              <a:extLst>
                <a:ext uri="{FF2B5EF4-FFF2-40B4-BE49-F238E27FC236}">
                  <a16:creationId xmlns:a16="http://schemas.microsoft.com/office/drawing/2014/main" id="{622B368E-166B-88D8-D68C-01B1C989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159" y="764243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B0BF6193-9CE0-62B2-BD28-2EA3F373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801" y="764243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4167AE-8510-78F4-8547-941E0747C394}"/>
                </a:ext>
              </a:extLst>
            </p:cNvPr>
            <p:cNvGrpSpPr/>
            <p:nvPr/>
          </p:nvGrpSpPr>
          <p:grpSpPr>
            <a:xfrm>
              <a:off x="5436470" y="4311383"/>
              <a:ext cx="1319060" cy="1631010"/>
              <a:chOff x="603850" y="3919593"/>
              <a:chExt cx="1627641" cy="1932831"/>
            </a:xfrm>
          </p:grpSpPr>
          <p:pic>
            <p:nvPicPr>
              <p:cNvPr id="10" name="Picture 9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DFF82C24-D61D-BAAD-2035-DC3F18AF1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603850" y="3919593"/>
                <a:ext cx="1444312" cy="179540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DCD1E2-3797-2ABA-A87A-D5DBEADD994E}"/>
                  </a:ext>
                </a:extLst>
              </p:cNvPr>
              <p:cNvSpPr/>
              <p:nvPr/>
            </p:nvSpPr>
            <p:spPr>
              <a:xfrm>
                <a:off x="1813581" y="5234411"/>
                <a:ext cx="417910" cy="6180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Cloud Callout 12">
              <a:extLst>
                <a:ext uri="{FF2B5EF4-FFF2-40B4-BE49-F238E27FC236}">
                  <a16:creationId xmlns:a16="http://schemas.microsoft.com/office/drawing/2014/main" id="{934C18F4-7AAC-40BA-4228-45D4E9F02998}"/>
                </a:ext>
              </a:extLst>
            </p:cNvPr>
            <p:cNvSpPr/>
            <p:nvPr/>
          </p:nvSpPr>
          <p:spPr>
            <a:xfrm>
              <a:off x="7068959" y="2622010"/>
              <a:ext cx="2876442" cy="1713002"/>
            </a:xfrm>
            <a:prstGeom prst="cloudCallout">
              <a:avLst>
                <a:gd name="adj1" fmla="val -65089"/>
                <a:gd name="adj2" fmla="val 60407"/>
              </a:avLst>
            </a:prstGeom>
            <a:solidFill>
              <a:schemeClr val="bg1"/>
            </a:solidFill>
            <a:ln w="57150">
              <a:solidFill>
                <a:srgbClr val="D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white</a:t>
              </a:r>
            </a:p>
          </p:txBody>
        </p:sp>
        <p:sp>
          <p:nvSpPr>
            <p:cNvPr id="15" name="Cloud Callout 14">
              <a:extLst>
                <a:ext uri="{FF2B5EF4-FFF2-40B4-BE49-F238E27FC236}">
                  <a16:creationId xmlns:a16="http://schemas.microsoft.com/office/drawing/2014/main" id="{09D462B5-0E50-D194-0D72-C8A0160465ED}"/>
                </a:ext>
              </a:extLst>
            </p:cNvPr>
            <p:cNvSpPr/>
            <p:nvPr/>
          </p:nvSpPr>
          <p:spPr>
            <a:xfrm>
              <a:off x="2246599" y="2622010"/>
              <a:ext cx="2876442" cy="1713002"/>
            </a:xfrm>
            <a:prstGeom prst="cloudCallout">
              <a:avLst>
                <a:gd name="adj1" fmla="val 59574"/>
                <a:gd name="adj2" fmla="val 57267"/>
              </a:avLst>
            </a:prstGeom>
            <a:solidFill>
              <a:schemeClr val="bg1"/>
            </a:solidFill>
            <a:ln w="57150">
              <a:solidFill>
                <a:srgbClr val="01B1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green</a:t>
              </a:r>
            </a:p>
          </p:txBody>
        </p:sp>
      </p:grp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BF31D4F-77A7-3A5B-EABB-5A0E744C297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640F3B-5B6B-4DA7-C2C0-70B3037ACEA5}"/>
              </a:ext>
            </a:extLst>
          </p:cNvPr>
          <p:cNvGrpSpPr/>
          <p:nvPr/>
        </p:nvGrpSpPr>
        <p:grpSpPr>
          <a:xfrm>
            <a:off x="1230196" y="893002"/>
            <a:ext cx="10458434" cy="5447132"/>
            <a:chOff x="1523905" y="705434"/>
            <a:chExt cx="10458434" cy="544713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705434"/>
              <a:ext cx="3501796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882386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797909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835766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3989490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374100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541817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4984933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∈(1,6)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3846"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9399211" y="4984933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478479" y="578323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  <p:pic>
          <p:nvPicPr>
            <p:cNvPr id="14" name="Picture 13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C561DF2C-2276-A10D-E8A7-E29C4AED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325" y="1048187"/>
              <a:ext cx="2954856" cy="1600547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Picture 15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E46B4EBE-B9DD-4061-462C-FFD4D4B1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46" y="318538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E2C764A3-42BC-EED6-86B2-C0987C95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1040078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127C3E85-09F9-8D76-C547-38326791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320037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BA07FA-35A1-7BBC-0A40-0367B950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05" y="2310886"/>
              <a:ext cx="2110154" cy="11430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42AAE-7D94-7D99-3745-C6C804488A97}"/>
              </a:ext>
            </a:extLst>
          </p:cNvPr>
          <p:cNvSpPr txBox="1"/>
          <p:nvPr/>
        </p:nvSpPr>
        <p:spPr>
          <a:xfrm>
            <a:off x="0" y="0"/>
            <a:ext cx="43220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#2: “Numeric”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N=26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340 trials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8FB09-1F96-716E-DBA3-4B1A0393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0358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1FBBA8E-376E-D24B-2768-4C5839D7243A}"/>
              </a:ext>
            </a:extLst>
          </p:cNvPr>
          <p:cNvGrpSpPr/>
          <p:nvPr/>
        </p:nvGrpSpPr>
        <p:grpSpPr>
          <a:xfrm>
            <a:off x="7479461" y="2221979"/>
            <a:ext cx="3657600" cy="2743200"/>
            <a:chOff x="2627970" y="1095708"/>
            <a:chExt cx="3657600" cy="2743200"/>
          </a:xfrm>
        </p:grpSpPr>
        <p:pic>
          <p:nvPicPr>
            <p:cNvPr id="19" name="Picture 18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0AFD0E9A-BCFB-F2C9-2117-0CC8D2B0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970" y="1095708"/>
              <a:ext cx="3657600" cy="2743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EE5F3A-888F-767B-A1D4-97B76E22E169}"/>
                </a:ext>
              </a:extLst>
            </p:cNvPr>
            <p:cNvSpPr/>
            <p:nvPr/>
          </p:nvSpPr>
          <p:spPr>
            <a:xfrm>
              <a:off x="3225620" y="1237788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A2EF25-8A06-2C41-F8FC-65A2B3AEECA0}"/>
                </a:ext>
              </a:extLst>
            </p:cNvPr>
            <p:cNvSpPr/>
            <p:nvPr/>
          </p:nvSpPr>
          <p:spPr>
            <a:xfrm>
              <a:off x="3482329" y="1246722"/>
              <a:ext cx="424173" cy="908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-up of a graph&#10;&#10;Description automatically generated">
              <a:extLst>
                <a:ext uri="{FF2B5EF4-FFF2-40B4-BE49-F238E27FC236}">
                  <a16:creationId xmlns:a16="http://schemas.microsoft.com/office/drawing/2014/main" id="{67076CCA-6609-D219-7EA2-1E7A0FF6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573" y="1233900"/>
              <a:ext cx="775708" cy="9950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F51C7-5831-4BE5-B0E8-B5CAD5200474}"/>
                </a:ext>
              </a:extLst>
            </p:cNvPr>
            <p:cNvCxnSpPr/>
            <p:nvPr/>
          </p:nvCxnSpPr>
          <p:spPr>
            <a:xfrm>
              <a:off x="3207781" y="2311542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984B4953-5171-08B6-F4B5-7B516826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71" y="2221979"/>
            <a:ext cx="3657600" cy="2743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Picture 10" descr="A white text with red dots&#10;&#10;Description automatically generated">
            <a:extLst>
              <a:ext uri="{FF2B5EF4-FFF2-40B4-BE49-F238E27FC236}">
                <a16:creationId xmlns:a16="http://schemas.microsoft.com/office/drawing/2014/main" id="{C7A1DBD5-B493-90B5-C5ED-C4EB6EA66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5" y="3086100"/>
            <a:ext cx="956187" cy="6858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FFC17F2C-5DBC-E2BF-6D12-8ACEDC54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3" y="285845"/>
            <a:ext cx="7715753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1658EC0-3CF6-DC4D-30A1-ECAC309DE204}"/>
              </a:ext>
            </a:extLst>
          </p:cNvPr>
          <p:cNvSpPr txBox="1">
            <a:spLocks/>
          </p:cNvSpPr>
          <p:nvPr/>
        </p:nvSpPr>
        <p:spPr>
          <a:xfrm>
            <a:off x="60440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STILL Do Not Flip!</a:t>
            </a: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0416AF44-E5F0-EC5F-8020-86ECC953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6242C3-4A0B-FB0E-8B28-E1A0FA596157}"/>
              </a:ext>
            </a:extLst>
          </p:cNvPr>
          <p:cNvGrpSpPr/>
          <p:nvPr/>
        </p:nvGrpSpPr>
        <p:grpSpPr>
          <a:xfrm>
            <a:off x="716446" y="3870410"/>
            <a:ext cx="10386702" cy="2438400"/>
            <a:chOff x="716446" y="3870410"/>
            <a:chExt cx="10386702" cy="24384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3C8C1B6-4E7A-E63D-CD03-3CB345140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82" y="3870410"/>
              <a:ext cx="3657600" cy="24384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AA42875-A141-B494-BF71-53DF6E4F3C12}"/>
                </a:ext>
              </a:extLst>
            </p:cNvPr>
            <p:cNvGrpSpPr/>
            <p:nvPr/>
          </p:nvGrpSpPr>
          <p:grpSpPr>
            <a:xfrm>
              <a:off x="7445548" y="3870410"/>
              <a:ext cx="3657600" cy="2438400"/>
              <a:chOff x="2604246" y="3824797"/>
              <a:chExt cx="3657600" cy="243840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A7389FC-8B31-C546-2622-4BA918F65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246" y="3824797"/>
                <a:ext cx="3657600" cy="2438400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B2E4014-8F24-3F15-CEBC-67F21B0002A9}"/>
                  </a:ext>
                </a:extLst>
              </p:cNvPr>
              <p:cNvSpPr/>
              <p:nvPr/>
            </p:nvSpPr>
            <p:spPr>
              <a:xfrm>
                <a:off x="3207895" y="3953979"/>
                <a:ext cx="509666" cy="9228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5" name="Picture 64" descr="A black background with white text and red numbers&#10;&#10;Description automatically generated">
              <a:extLst>
                <a:ext uri="{FF2B5EF4-FFF2-40B4-BE49-F238E27FC236}">
                  <a16:creationId xmlns:a16="http://schemas.microsoft.com/office/drawing/2014/main" id="{A34A09DA-85B5-3FB6-1765-D2B5E533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6" y="4746710"/>
              <a:ext cx="956187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6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0039 -0.140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0013 -0.1643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0039 -0.1643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B9E799-7983-5C02-EDFF-394C6F69EDFF}"/>
              </a:ext>
            </a:extLst>
          </p:cNvPr>
          <p:cNvSpPr txBox="1">
            <a:spLocks/>
          </p:cNvSpPr>
          <p:nvPr/>
        </p:nvSpPr>
        <p:spPr>
          <a:xfrm>
            <a:off x="599082" y="1276347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Predictions of the </a:t>
            </a:r>
            <a:r>
              <a:rPr lang="en-US" dirty="0" err="1"/>
              <a:t>aDDM</a:t>
            </a:r>
            <a:r>
              <a:rPr lang="en-US" dirty="0"/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Fitting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more intuitive variation of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in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puzzle about the choice process in losses</a:t>
            </a:r>
          </a:p>
        </p:txBody>
      </p:sp>
    </p:spTree>
    <p:extLst>
      <p:ext uri="{BB962C8B-B14F-4D97-AF65-F5344CB8AC3E}">
        <p14:creationId xmlns:p14="http://schemas.microsoft.com/office/powerpoint/2010/main" val="42492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0EE1E-6737-EAB7-E2A3-2992B655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150E-3067-24FD-CC09-AB9623EF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Predictions of the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aDDM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Fitting the </a:t>
            </a:r>
            <a:r>
              <a:rPr lang="en-US" dirty="0" err="1"/>
              <a:t>aDDM</a:t>
            </a:r>
            <a:r>
              <a:rPr lang="en-US" dirty="0"/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intuitive variation of the </a:t>
            </a:r>
            <a:r>
              <a:rPr lang="en-US" dirty="0" err="1"/>
              <a:t>aDDM</a:t>
            </a:r>
            <a:r>
              <a:rPr lang="en-US" dirty="0"/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puzzle about the choice process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/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/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blipFill>
                <a:blip r:embed="rId4"/>
                <a:stretch>
                  <a:fillRect l="-1347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/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blipFill>
                <a:blip r:embed="rId5"/>
                <a:stretch>
                  <a:fillRect l="-1290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/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/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B537C5-FECE-0E05-E856-9F337B9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Parameter Estimates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8EFB0-3A48-997B-0DA8-6AA76F311205}"/>
              </a:ext>
            </a:extLst>
          </p:cNvPr>
          <p:cNvSpPr txBox="1"/>
          <p:nvPr/>
        </p:nvSpPr>
        <p:spPr>
          <a:xfrm>
            <a:off x="5107021" y="6185896"/>
            <a:ext cx="70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</a:t>
            </a:r>
            <a:r>
              <a:rPr lang="en-US" sz="1400" dirty="0" err="1"/>
              <a:t>Enkavi</a:t>
            </a:r>
            <a:r>
              <a:rPr lang="en-US" sz="1400" dirty="0"/>
              <a:t>, Goldman, Yang, Rangel (</a:t>
            </a:r>
            <a:r>
              <a:rPr lang="en-US" sz="1400" i="1" dirty="0"/>
              <a:t>in prep)</a:t>
            </a:r>
            <a:r>
              <a:rPr lang="en-US" sz="1400" dirty="0"/>
              <a:t> for </a:t>
            </a:r>
            <a:r>
              <a:rPr lang="en-US" sz="1400" dirty="0" err="1"/>
              <a:t>aDDM</a:t>
            </a:r>
            <a:r>
              <a:rPr lang="en-US" sz="1400" dirty="0"/>
              <a:t> toolbox in Julia. It’s super fast!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B9EF5-9913-9AE3-EA37-888F60C449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t="50740" b="4010"/>
          <a:stretch/>
        </p:blipFill>
        <p:spPr>
          <a:xfrm>
            <a:off x="8453728" y="3745389"/>
            <a:ext cx="3357212" cy="2105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7AD6B7-F0CD-1E1F-2DD7-4DFA44F454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3" r="49787"/>
          <a:stretch/>
        </p:blipFill>
        <p:spPr>
          <a:xfrm>
            <a:off x="4831884" y="3721290"/>
            <a:ext cx="3504396" cy="2258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38EAD-699C-16B5-F159-8E0A698E73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b="54750"/>
          <a:stretch/>
        </p:blipFill>
        <p:spPr>
          <a:xfrm>
            <a:off x="8453728" y="1323639"/>
            <a:ext cx="3357212" cy="210536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8E34D-1299-6271-7BEE-EBF93DF8119C}"/>
              </a:ext>
            </a:extLst>
          </p:cNvPr>
          <p:cNvGrpSpPr/>
          <p:nvPr/>
        </p:nvGrpSpPr>
        <p:grpSpPr>
          <a:xfrm>
            <a:off x="4831884" y="1158035"/>
            <a:ext cx="3504396" cy="2335431"/>
            <a:chOff x="4831884" y="1158035"/>
            <a:chExt cx="3504396" cy="23354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7D68AD-5CA3-0738-8378-C2B513CB0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87" b="53364"/>
            <a:stretch/>
          </p:blipFill>
          <p:spPr>
            <a:xfrm>
              <a:off x="4831884" y="1323639"/>
              <a:ext cx="3504396" cy="21698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05B0A-B21C-50C9-3E77-DD3C7CC94A5A}"/>
                </a:ext>
              </a:extLst>
            </p:cNvPr>
            <p:cNvSpPr txBox="1"/>
            <p:nvPr/>
          </p:nvSpPr>
          <p:spPr>
            <a:xfrm>
              <a:off x="5202345" y="1158035"/>
              <a:ext cx="2981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*Each point is a single subject.</a:t>
              </a:r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69D48DD-DD99-5FA9-48FA-363860FF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54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6719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C90250C-652A-B27F-4BC0-2ECAA6C8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9" y="3277986"/>
            <a:ext cx="3657598" cy="24383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DDF223-84D3-2E5D-7F7B-04C1A1EA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52" y="3282657"/>
            <a:ext cx="3657599" cy="2438399"/>
          </a:xfrm>
          <a:prstGeom prst="rect">
            <a:avLst/>
          </a:prstGeom>
        </p:spPr>
      </p:pic>
      <p:pic>
        <p:nvPicPr>
          <p:cNvPr id="29" name="Picture 28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C823AC65-1AB1-984D-BF04-E4A7B4A6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E27894-FFF5-0AF8-7CF9-621DED8193A6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1" name="Picture 30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BB9BB23A-A355-973A-E8FA-EA442586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DAC7DA-7DA9-6822-8CF1-846767814A75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A82B1-0237-C599-F623-4ADC633F3F02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-up of a graph&#10;&#10;Description automatically generated">
              <a:extLst>
                <a:ext uri="{FF2B5EF4-FFF2-40B4-BE49-F238E27FC236}">
                  <a16:creationId xmlns:a16="http://schemas.microsoft.com/office/drawing/2014/main" id="{2AA46F1A-0855-9355-8B04-4C75C177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73F6CD-3E1A-E771-4BAD-E52C70C81F44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327986" y="1108455"/>
            <a:ext cx="3350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b="1" dirty="0"/>
                  <a:t> bounded in (0,1)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blipFill>
                <a:blip r:embed="rId7"/>
                <a:stretch>
                  <a:fillRect l="-2422" t="-4545" r="-6228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9E06515-74C9-511A-F920-9EF1555219EC}"/>
              </a:ext>
            </a:extLst>
          </p:cNvPr>
          <p:cNvSpPr/>
          <p:nvPr/>
        </p:nvSpPr>
        <p:spPr>
          <a:xfrm>
            <a:off x="8522097" y="3444827"/>
            <a:ext cx="701807" cy="85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3277986"/>
            <a:ext cx="3657600" cy="2438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blipFill>
                <a:blip r:embed="rId4"/>
                <a:stretch>
                  <a:fillRect l="-2422" t="-4545" r="-588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190826" y="1108455"/>
            <a:ext cx="3482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3277986"/>
            <a:ext cx="3657600" cy="2438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blipFill>
                <a:blip r:embed="rId4"/>
                <a:stretch>
                  <a:fillRect t="-6579" r="-6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221306" y="1108455"/>
            <a:ext cx="328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436798-BA31-8B02-F81C-CAA0D9C9A9EC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Intuition Police:</a:t>
                </a:r>
              </a:p>
              <a:p>
                <a:pPr algn="ctr"/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What the heck does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 intuitively mean?</a:t>
                </a:r>
              </a:p>
            </p:txBody>
          </p:sp>
        </mc:Choice>
        <mc:Fallback xmlns="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2C0A15C3-7A66-97AC-CFE6-F9E347EA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16" y="1704628"/>
            <a:ext cx="941070" cy="9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7F43D-5056-0A24-9B90-118CC33D311F}"/>
              </a:ext>
            </a:extLst>
          </p:cNvPr>
          <p:cNvGrpSpPr/>
          <p:nvPr/>
        </p:nvGrpSpPr>
        <p:grpSpPr>
          <a:xfrm>
            <a:off x="2207198" y="1650660"/>
            <a:ext cx="1432451" cy="648426"/>
            <a:chOff x="3091912" y="1747222"/>
            <a:chExt cx="1432451" cy="648426"/>
          </a:xfrm>
        </p:grpSpPr>
        <p:pic>
          <p:nvPicPr>
            <p:cNvPr id="25" name="Picture 2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D14921D0-F39F-1D88-68A1-55236F663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45546" b="76015"/>
            <a:stretch/>
          </p:blipFill>
          <p:spPr>
            <a:xfrm>
              <a:off x="3091912" y="1821051"/>
              <a:ext cx="1263112" cy="57459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4D69B-5E37-6BCB-E98A-A7032EFDF4AC}"/>
                </a:ext>
              </a:extLst>
            </p:cNvPr>
            <p:cNvSpPr/>
            <p:nvPr/>
          </p:nvSpPr>
          <p:spPr>
            <a:xfrm>
              <a:off x="4185684" y="1747222"/>
              <a:ext cx="338679" cy="121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5B3DE6-E5D2-4C87-6F9C-E503A63C0D6B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60685A-F86B-7601-7F32-9691B7B700FB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BFCA09-77AC-D0AF-80A8-3246CF52FE28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32" name="Picture 3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FD71962-489F-BDD7-8492-7A895D0B3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1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27" name="Picture 2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6F313955-EF42-8169-0FFE-7659CFFA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2252918" y="1740292"/>
            <a:ext cx="1170488" cy="57459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E00C61A-9B64-BED8-C58B-87CCCFA277A5}"/>
              </a:ext>
            </a:extLst>
          </p:cNvPr>
          <p:cNvSpPr/>
          <p:nvPr/>
        </p:nvSpPr>
        <p:spPr>
          <a:xfrm>
            <a:off x="5478372" y="1344100"/>
            <a:ext cx="889000" cy="1553839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FF000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0179B1-70E6-1E70-A85D-C06CC0B4F022}"/>
              </a:ext>
            </a:extLst>
          </p:cNvPr>
          <p:cNvSpPr/>
          <p:nvPr/>
        </p:nvSpPr>
        <p:spPr>
          <a:xfrm>
            <a:off x="4875686" y="5051369"/>
            <a:ext cx="2080966" cy="434006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7FA3D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A4955-EB5C-F463-D696-73F4245A9862}"/>
              </a:ext>
            </a:extLst>
          </p:cNvPr>
          <p:cNvCxnSpPr/>
          <p:nvPr/>
        </p:nvCxnSpPr>
        <p:spPr>
          <a:xfrm>
            <a:off x="4680812" y="2900842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062B16-6566-3DDD-C674-6D1EDA51BC44}"/>
              </a:ext>
            </a:extLst>
          </p:cNvPr>
          <p:cNvCxnSpPr/>
          <p:nvPr/>
        </p:nvCxnSpPr>
        <p:spPr>
          <a:xfrm>
            <a:off x="4680812" y="5478530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5C02C6-AF16-5AB6-E5F8-8FB1DA1450DE}"/>
              </a:ext>
            </a:extLst>
          </p:cNvPr>
          <p:cNvCxnSpPr/>
          <p:nvPr/>
        </p:nvCxnSpPr>
        <p:spPr>
          <a:xfrm flipV="1">
            <a:off x="5922872" y="2773680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389CD8-D3E4-46D5-13CB-A9F240AD40B3}"/>
              </a:ext>
            </a:extLst>
          </p:cNvPr>
          <p:cNvCxnSpPr>
            <a:cxnSpLocks/>
          </p:cNvCxnSpPr>
          <p:nvPr/>
        </p:nvCxnSpPr>
        <p:spPr>
          <a:xfrm flipV="1">
            <a:off x="5922872" y="5351367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0FAD2-AA3B-00FD-AD2D-A5180C53151D}"/>
              </a:ext>
            </a:extLst>
          </p:cNvPr>
          <p:cNvGrpSpPr/>
          <p:nvPr/>
        </p:nvGrpSpPr>
        <p:grpSpPr>
          <a:xfrm>
            <a:off x="4749248" y="2949364"/>
            <a:ext cx="2337499" cy="574597"/>
            <a:chOff x="893788" y="4578606"/>
            <a:chExt cx="2337499" cy="5745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30FF1-F686-F3FB-CCD9-2002F21A0F34}"/>
                </a:ext>
              </a:extLst>
            </p:cNvPr>
            <p:cNvSpPr txBox="1"/>
            <p:nvPr/>
          </p:nvSpPr>
          <p:spPr>
            <a:xfrm>
              <a:off x="893788" y="4600120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4" name="Picture 53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37C351C-F8F2-B775-5BD2-141D9FA4E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3198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ACE3FA-C074-A63B-E99E-BD26BA530CB5}"/>
              </a:ext>
            </a:extLst>
          </p:cNvPr>
          <p:cNvGrpSpPr/>
          <p:nvPr/>
        </p:nvGrpSpPr>
        <p:grpSpPr>
          <a:xfrm>
            <a:off x="4747751" y="5516496"/>
            <a:ext cx="2337499" cy="529343"/>
            <a:chOff x="893788" y="5540309"/>
            <a:chExt cx="2337499" cy="5293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D6C505-E246-9B6A-476F-AA4EE0F72213}"/>
                </a:ext>
              </a:extLst>
            </p:cNvPr>
            <p:cNvSpPr txBox="1"/>
            <p:nvPr/>
          </p:nvSpPr>
          <p:spPr>
            <a:xfrm>
              <a:off x="893788" y="5540309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7" name="Picture 56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7F970705-D24E-FCF5-693B-2BAEE36E3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3245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0F68F1-1B88-95D1-E170-8127DEC13103}"/>
              </a:ext>
            </a:extLst>
          </p:cNvPr>
          <p:cNvGrpSpPr/>
          <p:nvPr/>
        </p:nvGrpSpPr>
        <p:grpSpPr>
          <a:xfrm>
            <a:off x="7661552" y="1210596"/>
            <a:ext cx="4191507" cy="4279560"/>
            <a:chOff x="7661552" y="1210596"/>
            <a:chExt cx="4191507" cy="42795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B1BEE7-9EB9-BB8D-D91D-07206E65D3C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3343847"/>
              <a:ext cx="367135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91C838-B130-BB43-266F-2E03A1DAAD66}"/>
                </a:ext>
              </a:extLst>
            </p:cNvPr>
            <p:cNvCxnSpPr/>
            <p:nvPr/>
          </p:nvCxnSpPr>
          <p:spPr>
            <a:xfrm>
              <a:off x="8105503" y="1819017"/>
              <a:ext cx="0" cy="30557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B6FA8C-220B-15C9-228B-DFA5D45FB1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11" y="1843293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FA226E1-8118-501B-D0E3-D090E13C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4857639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44D25-B946-A8A4-1A9B-D633082BE368}"/>
                </a:ext>
              </a:extLst>
            </p:cNvPr>
            <p:cNvSpPr txBox="1"/>
            <p:nvPr/>
          </p:nvSpPr>
          <p:spPr>
            <a:xfrm rot="16200000">
              <a:off x="7171675" y="3109840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Evidence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247EE-4B91-E393-84AB-C821861B289B}"/>
                </a:ext>
              </a:extLst>
            </p:cNvPr>
            <p:cNvSpPr txBox="1"/>
            <p:nvPr/>
          </p:nvSpPr>
          <p:spPr>
            <a:xfrm>
              <a:off x="9482060" y="4884878"/>
              <a:ext cx="86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0C1FC0E-9382-EAE1-82D8-E14A8F51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1381243" y="1210596"/>
              <a:ext cx="471816" cy="574597"/>
            </a:xfrm>
            <a:prstGeom prst="rect">
              <a:avLst/>
            </a:prstGeom>
          </p:spPr>
        </p:pic>
        <p:pic>
          <p:nvPicPr>
            <p:cNvPr id="81" name="Picture 80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C55F529-DDFE-23F5-09FF-B4AD25776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1370903" y="4968649"/>
              <a:ext cx="431619" cy="52150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509054"/>
              <a:ext cx="1702588" cy="828677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1" y="2491055"/>
                <a:ext cx="1738231" cy="864315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A5AEDBDB-9571-2FFE-67D5-6229A008D66E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80BDC79-962F-3670-9095-EDCCDE546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809E90-A6B7-A68D-D69C-0B0A08B6C333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Cloud Callout 86">
            <a:extLst>
              <a:ext uri="{FF2B5EF4-FFF2-40B4-BE49-F238E27FC236}">
                <a16:creationId xmlns:a16="http://schemas.microsoft.com/office/drawing/2014/main" id="{84AA16BE-33BB-49A8-D74A-99AFC0911B88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EE32B1-61E7-7609-CC29-A17F4D20BA2A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53D4FE-F339-06D2-FF2E-A4E7580D8A49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BCC286-B5BF-279C-5746-38FAD4958F0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95" name="Picture 9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6AE6FC0-2ED8-DB83-00B9-81855AE16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93" name="Picture 9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662BD41F-496A-FD1E-5DC9-B00670340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7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79656B0-32ED-3D6B-FEF7-3CD0E31204F7}"/>
              </a:ext>
            </a:extLst>
          </p:cNvPr>
          <p:cNvSpPr/>
          <p:nvPr/>
        </p:nvSpPr>
        <p:spPr>
          <a:xfrm>
            <a:off x="2623930" y="4322101"/>
            <a:ext cx="346450" cy="130819"/>
          </a:xfrm>
          <a:prstGeom prst="rect">
            <a:avLst/>
          </a:prstGeom>
          <a:solidFill>
            <a:srgbClr val="FFE0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14:cNvPr>
              <p14:cNvContentPartPr/>
              <p14:nvPr/>
            </p14:nvContentPartPr>
            <p14:xfrm>
              <a:off x="2661424" y="4348230"/>
              <a:ext cx="249840" cy="132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784" y="4339230"/>
                <a:ext cx="26748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 descr="A cartoon of a child thinking&#10;&#10;Description automatically generated">
            <a:extLst>
              <a:ext uri="{FF2B5EF4-FFF2-40B4-BE49-F238E27FC236}">
                <a16:creationId xmlns:a16="http://schemas.microsoft.com/office/drawing/2014/main" id="{F6021A59-ACAE-3828-7526-AF279FB92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4010660" y="2271109"/>
            <a:ext cx="1170488" cy="57459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3E7E993-92DB-124E-02BD-6C4820D6880E}"/>
              </a:ext>
            </a:extLst>
          </p:cNvPr>
          <p:cNvGrpSpPr/>
          <p:nvPr/>
        </p:nvGrpSpPr>
        <p:grpSpPr>
          <a:xfrm>
            <a:off x="6780007" y="1898218"/>
            <a:ext cx="2484120" cy="3614763"/>
            <a:chOff x="6780007" y="1898218"/>
            <a:chExt cx="2484120" cy="36147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26A688-8C99-EE54-45B5-02C58CF4CA64}"/>
                </a:ext>
              </a:extLst>
            </p:cNvPr>
            <p:cNvSpPr txBox="1"/>
            <p:nvPr/>
          </p:nvSpPr>
          <p:spPr>
            <a:xfrm>
              <a:off x="6848443" y="2406178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DF762E-7396-6D64-3C54-EF44EC75F771}"/>
                </a:ext>
              </a:extLst>
            </p:cNvPr>
            <p:cNvSpPr txBox="1"/>
            <p:nvPr/>
          </p:nvSpPr>
          <p:spPr>
            <a:xfrm>
              <a:off x="6846946" y="4951796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B86480-66DC-2BD7-2E47-BE03B82898C3}"/>
                </a:ext>
              </a:extLst>
            </p:cNvPr>
            <p:cNvGrpSpPr/>
            <p:nvPr/>
          </p:nvGrpSpPr>
          <p:grpSpPr>
            <a:xfrm>
              <a:off x="6935570" y="1898218"/>
              <a:ext cx="2080966" cy="3008409"/>
              <a:chOff x="4836375" y="2462918"/>
              <a:chExt cx="2080966" cy="300840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C8987B-3969-7C4A-E4DC-C2CA17834F98}"/>
                  </a:ext>
                </a:extLst>
              </p:cNvPr>
              <p:cNvSpPr/>
              <p:nvPr/>
            </p:nvSpPr>
            <p:spPr>
              <a:xfrm>
                <a:off x="5478372" y="3917488"/>
                <a:ext cx="889000" cy="1553839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7FA3D2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310C7B7B-AB46-CE11-DCD7-F0A221DCA864}"/>
                  </a:ext>
                </a:extLst>
              </p:cNvPr>
              <p:cNvSpPr/>
              <p:nvPr/>
            </p:nvSpPr>
            <p:spPr>
              <a:xfrm>
                <a:off x="4836375" y="2462918"/>
                <a:ext cx="2080966" cy="434006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FF0000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A9CF9A-725A-FBFD-02CD-8BF540B5EB43}"/>
                </a:ext>
              </a:extLst>
            </p:cNvPr>
            <p:cNvCxnSpPr/>
            <p:nvPr/>
          </p:nvCxnSpPr>
          <p:spPr>
            <a:xfrm>
              <a:off x="6780007" y="23361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5BF37E-4945-A034-9358-91E4925A0D07}"/>
                </a:ext>
              </a:extLst>
            </p:cNvPr>
            <p:cNvCxnSpPr/>
            <p:nvPr/>
          </p:nvCxnSpPr>
          <p:spPr>
            <a:xfrm flipV="1">
              <a:off x="8022067" y="22089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EE5D0A64-F248-92B8-2C0D-62FCCAB17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73434" y="2395311"/>
              <a:ext cx="471816" cy="574597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C96B9-6800-B515-39E5-8EE58F83B1E7}"/>
                </a:ext>
              </a:extLst>
            </p:cNvPr>
            <p:cNvCxnSpPr/>
            <p:nvPr/>
          </p:nvCxnSpPr>
          <p:spPr>
            <a:xfrm>
              <a:off x="6780007" y="49138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CDD4CD2-EC61-468F-0DC4-B4660F7B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067" y="47866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9C17F44-B24E-0872-3C8F-B9CF8F8E4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73434" y="4971430"/>
              <a:ext cx="431619" cy="521507"/>
            </a:xfrm>
            <a:prstGeom prst="rect">
              <a:avLst/>
            </a:prstGeom>
          </p:spPr>
        </p:pic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2DABD6C1-9366-142B-155F-946C98BC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53335" y="2402502"/>
              <a:ext cx="471816" cy="574597"/>
            </a:xfrm>
            <a:prstGeom prst="rect">
              <a:avLst/>
            </a:prstGeom>
          </p:spPr>
        </p:pic>
        <p:pic>
          <p:nvPicPr>
            <p:cNvPr id="86" name="Picture 85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840A2B6-7E7F-BD6B-1CCA-60A6DFA2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67868" y="4991474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0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70" y="267740"/>
            <a:ext cx="9195860" cy="304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8669020" y="6185896"/>
            <a:ext cx="3542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Krajbich, Armel, Rangel (2010, Nat Neuro)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FE6739F-73C4-F773-DD7F-479EA918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8" name="20231003_114458">
            <a:hlinkClick r:id="" action="ppaction://media"/>
            <a:extLst>
              <a:ext uri="{FF2B5EF4-FFF2-40B4-BE49-F238E27FC236}">
                <a16:creationId xmlns:a16="http://schemas.microsoft.com/office/drawing/2014/main" id="{45CD609E-DF2B-57F7-7A2E-724AC24CDF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0.8466"/>
                </p14:media>
              </p:ext>
            </p:extLst>
          </p:nvPr>
        </p:nvPicPr>
        <p:blipFill rotWithShape="1">
          <a:blip r:embed="rId5"/>
          <a:srcRect l="27112" r="9389" b="1766"/>
          <a:stretch/>
        </p:blipFill>
        <p:spPr>
          <a:xfrm>
            <a:off x="3977641" y="3449402"/>
            <a:ext cx="3246120" cy="2768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ED9B74-5841-00A2-748D-B0E1EA3C378E}"/>
              </a:ext>
            </a:extLst>
          </p:cNvPr>
          <p:cNvSpPr/>
          <p:nvPr/>
        </p:nvSpPr>
        <p:spPr>
          <a:xfrm>
            <a:off x="5581219" y="3972948"/>
            <a:ext cx="122100" cy="147209"/>
          </a:xfrm>
          <a:prstGeom prst="rect">
            <a:avLst/>
          </a:prstGeom>
          <a:solidFill>
            <a:srgbClr val="252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2545080" y="6140927"/>
            <a:ext cx="9646920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See 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</a:t>
            </a:r>
            <a:r>
              <a:rPr lang="en-US" sz="1400" dirty="0" err="1"/>
              <a:t>Bavard</a:t>
            </a:r>
            <a:r>
              <a:rPr lang="en-US" sz="1400" dirty="0"/>
              <a:t>, Palminteri (2023,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3295A3-7BFA-B30F-B307-E989FAA1EB89}"/>
              </a:ext>
            </a:extLst>
          </p:cNvPr>
          <p:cNvGrpSpPr/>
          <p:nvPr/>
        </p:nvGrpSpPr>
        <p:grpSpPr>
          <a:xfrm>
            <a:off x="2252664" y="4119865"/>
            <a:ext cx="7694969" cy="1386419"/>
            <a:chOff x="2252664" y="4119865"/>
            <a:chExt cx="7694969" cy="13864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904CF5-1074-E0BA-79C1-081772FD3D05}"/>
                </a:ext>
              </a:extLst>
            </p:cNvPr>
            <p:cNvCxnSpPr>
              <a:cxnSpLocks/>
            </p:cNvCxnSpPr>
            <p:nvPr/>
          </p:nvCxnSpPr>
          <p:spPr>
            <a:xfrm>
              <a:off x="2709863" y="4814896"/>
              <a:ext cx="677227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/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/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6D3D2EE-302C-D96D-0CD9-AFF59E17ADEB}"/>
                </a:ext>
              </a:extLst>
            </p:cNvPr>
            <p:cNvSpPr/>
            <p:nvPr/>
          </p:nvSpPr>
          <p:spPr>
            <a:xfrm>
              <a:off x="6520499" y="4657729"/>
              <a:ext cx="323222" cy="32322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/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/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/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blipFill>
                  <a:blip r:embed="rId7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/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blipFill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40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725C1-C5E7-3060-487A-C04B67DDE30B}"/>
              </a:ext>
            </a:extLst>
          </p:cNvPr>
          <p:cNvSpPr txBox="1"/>
          <p:nvPr/>
        </p:nvSpPr>
        <p:spPr>
          <a:xfrm>
            <a:off x="2545080" y="6140927"/>
            <a:ext cx="9646920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See 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</a:t>
            </a:r>
            <a:r>
              <a:rPr lang="en-US" sz="1400" dirty="0" err="1"/>
              <a:t>Bavard</a:t>
            </a:r>
            <a:r>
              <a:rPr lang="en-US" sz="1400" dirty="0"/>
              <a:t>, Palminteri (2023,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60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Mean(Loss AIC)</a:t>
                </a:r>
                <a:r>
                  <a:rPr lang="en-US" sz="2400" baseline="-25000" dirty="0"/>
                  <a:t>Range Normalized </a:t>
                </a:r>
                <a:r>
                  <a:rPr lang="en-US" sz="2400" baseline="-25000" dirty="0" err="1"/>
                  <a:t>aDDM</a:t>
                </a:r>
                <a:r>
                  <a:rPr lang="en-US" sz="2400" dirty="0"/>
                  <a:t> &lt; Mean(Loss AIC)</a:t>
                </a:r>
                <a:r>
                  <a:rPr lang="en-US" sz="2400" baseline="-25000" dirty="0"/>
                  <a:t>Unbounded 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baseline="-25000" dirty="0" err="1"/>
                  <a:t>aDDM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(p=.01)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  <a:blipFill>
                <a:blip r:embed="rId3"/>
                <a:stretch>
                  <a:fillRect l="-924" t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Normalized Evidence Accumulation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697B31-7DC0-E496-C7B4-876CB346997E}"/>
              </a:ext>
            </a:extLst>
          </p:cNvPr>
          <p:cNvGrpSpPr/>
          <p:nvPr/>
        </p:nvGrpSpPr>
        <p:grpSpPr>
          <a:xfrm>
            <a:off x="7459979" y="2535688"/>
            <a:ext cx="1997878" cy="2890069"/>
            <a:chOff x="9454862" y="3518725"/>
            <a:chExt cx="1594138" cy="2306031"/>
          </a:xfrm>
        </p:grpSpPr>
        <p:pic>
          <p:nvPicPr>
            <p:cNvPr id="29" name="Picture 28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665816CD-F6AE-E6CA-F5BA-70004CC4F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9454863" y="3518725"/>
              <a:ext cx="1594137" cy="1448388"/>
            </a:xfrm>
            <a:prstGeom prst="rect">
              <a:avLst/>
            </a:prstGeom>
          </p:spPr>
        </p:pic>
        <p:pic>
          <p:nvPicPr>
            <p:cNvPr id="30" name="Picture 29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8797A033-27D7-96D6-1CAD-EF760C470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73"/>
            <a:stretch/>
          </p:blipFill>
          <p:spPr>
            <a:xfrm>
              <a:off x="9454862" y="5033140"/>
              <a:ext cx="1594137" cy="79161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CCCE1E0-ED28-2C25-69DA-81A3082F6C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71"/>
          <a:stretch/>
        </p:blipFill>
        <p:spPr>
          <a:xfrm>
            <a:off x="2518738" y="3167815"/>
            <a:ext cx="3575824" cy="23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9C722-46DC-E120-B2D7-FF243EB5E72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B09D7687-B62C-2B94-E2D7-E043FC0F084B}"/>
              </a:ext>
            </a:extLst>
          </p:cNvPr>
          <p:cNvSpPr/>
          <p:nvPr/>
        </p:nvSpPr>
        <p:spPr>
          <a:xfrm>
            <a:off x="658026" y="2449977"/>
            <a:ext cx="10870251" cy="1958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In choices involving negative-outcome lotteries, people may be accumulating range normalized evidence instead of absolute value samples.</a:t>
            </a:r>
            <a:endParaRPr lang="en-US" sz="3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6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632A37E-59B7-5698-6D09-29DE5FAF121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ECB34791-8F1A-6F5E-3637-62E79282179A}"/>
              </a:ext>
            </a:extLst>
          </p:cNvPr>
          <p:cNvSpPr/>
          <p:nvPr/>
        </p:nvSpPr>
        <p:spPr>
          <a:xfrm>
            <a:off x="658026" y="2105781"/>
            <a:ext cx="10870251" cy="3077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3000" b="1" u="sng" dirty="0">
                <a:solidFill>
                  <a:schemeClr val="accent6">
                    <a:lumMod val="50000"/>
                  </a:schemeClr>
                </a:solidFill>
              </a:rPr>
              <a:t>PUZZLE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When do people switch between accumulating range normalized and absolute evidence? </a:t>
            </a: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Is there something about the nature of the stimuli that causes this switch?</a:t>
            </a:r>
          </a:p>
        </p:txBody>
      </p:sp>
    </p:spTree>
    <p:extLst>
      <p:ext uri="{BB962C8B-B14F-4D97-AF65-F5344CB8AC3E}">
        <p14:creationId xmlns:p14="http://schemas.microsoft.com/office/powerpoint/2010/main" val="18563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D791-D698-F74B-FDF2-62BD7AE1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1125-F85E-CBBB-7540-691D412D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E52A-70BA-B4A0-1F51-FB231340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441BF-5CD0-77A4-38C7-C727C8E05E9B}"/>
              </a:ext>
            </a:extLst>
          </p:cNvPr>
          <p:cNvGrpSpPr/>
          <p:nvPr/>
        </p:nvGrpSpPr>
        <p:grpSpPr>
          <a:xfrm>
            <a:off x="7603736" y="1065266"/>
            <a:ext cx="4473964" cy="1460511"/>
            <a:chOff x="7342787" y="2824487"/>
            <a:chExt cx="4473964" cy="14605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48248-FABA-0D1A-A91A-D3AB288F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787" y="2824487"/>
              <a:ext cx="2170204" cy="14468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FEAC0B-98A4-67A4-79C7-4BC87A5E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984" y="2824487"/>
              <a:ext cx="2190767" cy="1460511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07BF32-C4B7-1428-AE6B-AFDE08D8751B}"/>
              </a:ext>
            </a:extLst>
          </p:cNvPr>
          <p:cNvSpPr txBox="1">
            <a:spLocks/>
          </p:cNvSpPr>
          <p:nvPr/>
        </p:nvSpPr>
        <p:spPr>
          <a:xfrm>
            <a:off x="375249" y="1082040"/>
            <a:ext cx="7233017" cy="387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Contrary to one of the assumptions of the </a:t>
            </a:r>
            <a:r>
              <a:rPr lang="en-US" sz="2400" dirty="0" err="1"/>
              <a:t>aDDM</a:t>
            </a:r>
            <a:r>
              <a:rPr lang="en-US" sz="2400" dirty="0"/>
              <a:t>, attention to an option still pushes choice towards that option, even in losses.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aDDM</a:t>
            </a:r>
            <a:r>
              <a:rPr lang="en-US" sz="2400" dirty="0"/>
              <a:t> with an unbounded attentional parameter and with range normalized evidence are both capable of capturing this effect, though only the latter seems to make intuitive sense.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3FCE629-CE96-B261-CF7A-2C2363CE3F8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F90823-5815-60BB-4F22-31C9B643C4C3}"/>
              </a:ext>
            </a:extLst>
          </p:cNvPr>
          <p:cNvGrpSpPr/>
          <p:nvPr/>
        </p:nvGrpSpPr>
        <p:grpSpPr>
          <a:xfrm>
            <a:off x="7715400" y="3126780"/>
            <a:ext cx="1946875" cy="1337591"/>
            <a:chOff x="7715400" y="3309660"/>
            <a:chExt cx="1946875" cy="1337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E81BB9-0AD8-53DE-B5CE-DA53BABC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96" t="50740" b="4010"/>
            <a:stretch/>
          </p:blipFill>
          <p:spPr>
            <a:xfrm>
              <a:off x="7715400" y="3426335"/>
              <a:ext cx="1946875" cy="122091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EBB083-7A6D-86FF-3E1D-47BEFB0F0B9E}"/>
                </a:ext>
              </a:extLst>
            </p:cNvPr>
            <p:cNvSpPr txBox="1"/>
            <p:nvPr/>
          </p:nvSpPr>
          <p:spPr>
            <a:xfrm>
              <a:off x="8333259" y="330966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Unbounded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8167F-6B60-46FA-336A-B1BE7561814A}"/>
              </a:ext>
            </a:extLst>
          </p:cNvPr>
          <p:cNvGrpSpPr/>
          <p:nvPr/>
        </p:nvGrpSpPr>
        <p:grpSpPr>
          <a:xfrm>
            <a:off x="9870723" y="3126779"/>
            <a:ext cx="2035236" cy="1457882"/>
            <a:chOff x="9870723" y="3126779"/>
            <a:chExt cx="2035236" cy="1457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BDDBE9-8216-F742-0863-69AC3AF13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371"/>
            <a:stretch/>
          </p:blipFill>
          <p:spPr>
            <a:xfrm>
              <a:off x="9870723" y="3237916"/>
              <a:ext cx="2035236" cy="134674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71C941-471F-6994-4BF9-E3AFED2C6C72}"/>
                </a:ext>
              </a:extLst>
            </p:cNvPr>
            <p:cNvSpPr txBox="1"/>
            <p:nvPr/>
          </p:nvSpPr>
          <p:spPr>
            <a:xfrm>
              <a:off x="10335974" y="3126779"/>
              <a:ext cx="1460208" cy="277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Range Normalized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A7DCD42-9266-F8C6-D188-F89BF9719C0A}"/>
              </a:ext>
            </a:extLst>
          </p:cNvPr>
          <p:cNvSpPr txBox="1"/>
          <p:nvPr/>
        </p:nvSpPr>
        <p:spPr>
          <a:xfrm>
            <a:off x="375249" y="5312582"/>
            <a:ext cx="11405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Puzzle</a:t>
            </a:r>
            <a:r>
              <a:rPr lang="en-US" sz="2400" dirty="0"/>
              <a:t>: There seems to be evidence that in choices between losses, people might not always be accumulating range normalized evidence. Any ideas when they do(</a:t>
            </a:r>
            <a:r>
              <a:rPr lang="en-US" sz="2400" dirty="0" err="1"/>
              <a:t>n’t</a:t>
            </a:r>
            <a:r>
              <a:rPr lang="en-US" sz="2400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8094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8172752" y="6155916"/>
            <a:ext cx="401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BB6F159-F8DF-9611-104C-2D1AEC84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5010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D1EF48A-2E48-1F90-1603-60D0858C4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2173533"/>
            <a:ext cx="6018531" cy="3289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4"/>
                <a:stretch>
                  <a:fillRect l="-1553" t="-476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1566228D-8D95-E7DC-8F81-E4EE7385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738B1-F6D9-8794-55E7-337DCED31C1C}"/>
              </a:ext>
            </a:extLst>
          </p:cNvPr>
          <p:cNvSpPr txBox="1"/>
          <p:nvPr/>
        </p:nvSpPr>
        <p:spPr>
          <a:xfrm>
            <a:off x="10538028" y="197362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Left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C7465-9412-4487-83EA-CBF053B898CB}"/>
              </a:ext>
            </a:extLst>
          </p:cNvPr>
          <p:cNvSpPr txBox="1"/>
          <p:nvPr/>
        </p:nvSpPr>
        <p:spPr>
          <a:xfrm>
            <a:off x="10388948" y="5002241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Right</a:t>
            </a:r>
          </a:p>
        </p:txBody>
      </p:sp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8ED406-19A5-8B08-F268-80A3479CEBE7}"/>
              </a:ext>
            </a:extLst>
          </p:cNvPr>
          <p:cNvGrpSpPr/>
          <p:nvPr/>
        </p:nvGrpSpPr>
        <p:grpSpPr>
          <a:xfrm>
            <a:off x="117452" y="2470641"/>
            <a:ext cx="3758850" cy="3993051"/>
            <a:chOff x="117452" y="2470641"/>
            <a:chExt cx="3758850" cy="39930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1ADC05-C631-7573-D6D0-17641C5F8CBD}"/>
                </a:ext>
              </a:extLst>
            </p:cNvPr>
            <p:cNvGrpSpPr/>
            <p:nvPr/>
          </p:nvGrpSpPr>
          <p:grpSpPr>
            <a:xfrm>
              <a:off x="347856" y="2470641"/>
              <a:ext cx="2865913" cy="3072955"/>
              <a:chOff x="347856" y="2470641"/>
              <a:chExt cx="2865913" cy="30729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average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≈0.53 (.005) 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15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72DE-F0C2-E517-A8D0-B6C0171B0C4B}"/>
                  </a:ext>
                </a:extLst>
              </p:cNvPr>
              <p:cNvSpPr txBox="1"/>
              <p:nvPr/>
            </p:nvSpPr>
            <p:spPr>
              <a:xfrm>
                <a:off x="347856" y="5143486"/>
                <a:ext cx="28659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1. Attentional Discounting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9E2354-DCBD-0F65-0591-5DBDD1C31641}"/>
                </a:ext>
              </a:extLst>
            </p:cNvPr>
            <p:cNvSpPr txBox="1"/>
            <p:nvPr/>
          </p:nvSpPr>
          <p:spPr>
            <a:xfrm>
              <a:off x="117452" y="6155915"/>
              <a:ext cx="375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Bhatnagar, </a:t>
              </a:r>
              <a:r>
                <a:rPr lang="en-US" sz="1400" dirty="0" err="1"/>
                <a:t>Orquin</a:t>
              </a:r>
              <a:r>
                <a:rPr lang="en-US" sz="1400" dirty="0"/>
                <a:t> (2022, J Exp Psychol Gen)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D2279D-BC9C-B23F-EB59-AF9CF203EFA0}"/>
              </a:ext>
            </a:extLst>
          </p:cNvPr>
          <p:cNvGrpSpPr/>
          <p:nvPr/>
        </p:nvGrpSpPr>
        <p:grpSpPr>
          <a:xfrm>
            <a:off x="4672298" y="1587681"/>
            <a:ext cx="7160115" cy="4876012"/>
            <a:chOff x="4672298" y="1587681"/>
            <a:chExt cx="7160115" cy="4876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9039339" y="5147314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5086762" y="5147314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8DF93D-5829-E328-3082-4971F8BB4A83}"/>
                </a:ext>
              </a:extLst>
            </p:cNvPr>
            <p:cNvSpPr txBox="1"/>
            <p:nvPr/>
          </p:nvSpPr>
          <p:spPr>
            <a:xfrm>
              <a:off x="6505039" y="6155916"/>
              <a:ext cx="3542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Smith, </a:t>
              </a:r>
              <a:r>
                <a:rPr lang="en-US" sz="1400" dirty="0" err="1"/>
                <a:t>Krajbich</a:t>
              </a:r>
              <a:r>
                <a:rPr lang="en-US" sz="1400" dirty="0"/>
                <a:t> (2018, J Exp Psychol Gen)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63380C-6D50-1AB4-1D02-BA9D2429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9865" y="1587681"/>
              <a:ext cx="3452548" cy="3225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CBBFC-5145-3ED3-F118-AA130F48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298" y="1634618"/>
              <a:ext cx="3297440" cy="3131531"/>
            </a:xfrm>
            <a:prstGeom prst="rect">
              <a:avLst/>
            </a:prstGeom>
          </p:spPr>
        </p:pic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9CA75DE-38E4-4F85-9680-2979C2BE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AA88-D91D-BB40-D194-A5620DD9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C777-3CAB-4E36-586F-3F27D8E7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B0BA-CF6D-CECB-7817-9672F5B5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  <p:pic>
        <p:nvPicPr>
          <p:cNvPr id="2054" name="Picture 6" descr="Lottery Tickets - Yale Daily News">
            <a:extLst>
              <a:ext uri="{FF2B5EF4-FFF2-40B4-BE49-F238E27FC236}">
                <a16:creationId xmlns:a16="http://schemas.microsoft.com/office/drawing/2014/main" id="{08E03BCD-134D-246C-BFF9-2D909CA1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1" y="1285305"/>
            <a:ext cx="4729850" cy="45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289EB-322A-A722-3D38-A7D776786312}"/>
              </a:ext>
            </a:extLst>
          </p:cNvPr>
          <p:cNvSpPr txBox="1"/>
          <p:nvPr/>
        </p:nvSpPr>
        <p:spPr>
          <a:xfrm>
            <a:off x="1398138" y="6152015"/>
            <a:ext cx="1079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Smith, </a:t>
            </a:r>
            <a:r>
              <a:rPr lang="en-US" sz="1400" dirty="0" err="1"/>
              <a:t>Krajbich</a:t>
            </a:r>
            <a:r>
              <a:rPr lang="en-US" sz="1400" dirty="0"/>
              <a:t> (2018, J Exp Psychol Gen); Bhatnagar, </a:t>
            </a:r>
            <a:r>
              <a:rPr lang="en-US" sz="1400" dirty="0" err="1"/>
              <a:t>Orquin</a:t>
            </a:r>
            <a:r>
              <a:rPr lang="en-US" sz="1400" dirty="0"/>
              <a:t> (2022, J Exp Psychol Gen); Fiedler, </a:t>
            </a:r>
            <a:r>
              <a:rPr lang="en-US" sz="1400" dirty="0" err="1"/>
              <a:t>Glöckner</a:t>
            </a:r>
            <a:r>
              <a:rPr lang="en-US" sz="1400" dirty="0"/>
              <a:t> (2012, Front Psychol)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E62E3B4-EB2F-F2F4-7473-A28BCB67FD20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2" name="Picture 2" descr="Fictional Functional Snacks | The New Yorker">
            <a:extLst>
              <a:ext uri="{FF2B5EF4-FFF2-40B4-BE49-F238E27FC236}">
                <a16:creationId xmlns:a16="http://schemas.microsoft.com/office/drawing/2014/main" id="{C562F6D9-6010-FD81-6E67-25E2623B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314"/>
          <a:stretch/>
        </p:blipFill>
        <p:spPr bwMode="auto">
          <a:xfrm>
            <a:off x="1801626" y="1794510"/>
            <a:ext cx="3044693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993-C9D7-9993-F082-2DBD9BBF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F42B-91FD-E164-2890-87C0C30C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9274-9A61-731E-AD90-A939D5B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Amazon.com : Jelly Belly Harry Potter Bertie Bott's, 1.2 Ounce (Pack of 8)  : Jelly Beans : Grocery &amp; Gourmet Food">
            <a:extLst>
              <a:ext uri="{FF2B5EF4-FFF2-40B4-BE49-F238E27FC236}">
                <a16:creationId xmlns:a16="http://schemas.microsoft.com/office/drawing/2014/main" id="{6FD447D6-EF1B-59AF-810D-5BD9F6B2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84" y="914400"/>
            <a:ext cx="462523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9C4C79-21A7-0777-25C9-9EE230A53C37}"/>
              </a:ext>
            </a:extLst>
          </p:cNvPr>
          <p:cNvGrpSpPr/>
          <p:nvPr/>
        </p:nvGrpSpPr>
        <p:grpSpPr>
          <a:xfrm>
            <a:off x="1573833" y="914398"/>
            <a:ext cx="7401354" cy="5198015"/>
            <a:chOff x="1095345" y="88974"/>
            <a:chExt cx="8228349" cy="63017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28C3BB-272B-A887-9548-7940D377C82E}"/>
                </a:ext>
              </a:extLst>
            </p:cNvPr>
            <p:cNvSpPr/>
            <p:nvPr/>
          </p:nvSpPr>
          <p:spPr>
            <a:xfrm>
              <a:off x="2210937" y="88974"/>
              <a:ext cx="3885061" cy="31230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E6B919-1E1C-04B7-41DA-F36390740DC6}"/>
                </a:ext>
              </a:extLst>
            </p:cNvPr>
            <p:cNvSpPr/>
            <p:nvPr/>
          </p:nvSpPr>
          <p:spPr>
            <a:xfrm>
              <a:off x="6095998" y="88975"/>
              <a:ext cx="3227696" cy="6203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10731F-2D18-89EF-8378-18E2F0D3704D}"/>
                </a:ext>
              </a:extLst>
            </p:cNvPr>
            <p:cNvSpPr/>
            <p:nvPr/>
          </p:nvSpPr>
          <p:spPr>
            <a:xfrm>
              <a:off x="3138986" y="3972840"/>
              <a:ext cx="2957014" cy="24179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61E44-CCA2-D453-F35C-B5F0151F1455}"/>
                </a:ext>
              </a:extLst>
            </p:cNvPr>
            <p:cNvSpPr/>
            <p:nvPr/>
          </p:nvSpPr>
          <p:spPr>
            <a:xfrm>
              <a:off x="1095345" y="3211978"/>
              <a:ext cx="2957013" cy="76086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C57FF44-3D10-78D5-0393-E2F8942F27F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4A5C8-F485-B15A-2CE9-B6E0F200B8C7}"/>
              </a:ext>
            </a:extLst>
          </p:cNvPr>
          <p:cNvGrpSpPr/>
          <p:nvPr/>
        </p:nvGrpSpPr>
        <p:grpSpPr>
          <a:xfrm>
            <a:off x="2761782" y="1365427"/>
            <a:ext cx="6691880" cy="4488173"/>
            <a:chOff x="2761782" y="1365427"/>
            <a:chExt cx="6691880" cy="4488173"/>
          </a:xfrm>
        </p:grpSpPr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EAE7123-F3F0-5837-C22A-F9D732979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354" b="184"/>
            <a:stretch/>
          </p:blipFill>
          <p:spPr>
            <a:xfrm>
              <a:off x="2761782" y="1365427"/>
              <a:ext cx="6691880" cy="4488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56AFE3-1919-6846-9FF2-5EA0714FAF32}"/>
                </a:ext>
              </a:extLst>
            </p:cNvPr>
            <p:cNvSpPr/>
            <p:nvPr/>
          </p:nvSpPr>
          <p:spPr>
            <a:xfrm>
              <a:off x="3290400" y="1936800"/>
              <a:ext cx="6055200" cy="29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084F0E5-4256-F82B-1130-5718B6830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r="19756" b="12343"/>
          <a:stretch/>
        </p:blipFill>
        <p:spPr>
          <a:xfrm>
            <a:off x="6213600" y="1365428"/>
            <a:ext cx="1899141" cy="3941421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1B66C91-979A-6163-EA7A-613DBB956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6" b="12193"/>
          <a:stretch/>
        </p:blipFill>
        <p:spPr>
          <a:xfrm>
            <a:off x="2761783" y="1365427"/>
            <a:ext cx="3451817" cy="394817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3" b="12343"/>
          <a:stretch/>
        </p:blipFill>
        <p:spPr>
          <a:xfrm>
            <a:off x="8112741" y="1365428"/>
            <a:ext cx="1317475" cy="39414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5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FF0AD03-B1B5-0B59-7A86-ADF3D8AF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24139</TotalTime>
  <Words>1369</Words>
  <Application>Microsoft Macintosh PowerPoint</Application>
  <PresentationFormat>Widescreen</PresentationFormat>
  <Paragraphs>293</Paragraphs>
  <Slides>37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Avenir LT Std 45 Book</vt:lpstr>
      <vt:lpstr>Calibri</vt:lpstr>
      <vt:lpstr>Cambria Math</vt:lpstr>
      <vt:lpstr>Office Theme</vt:lpstr>
      <vt:lpstr>Attentional Amplification in Losses: an aDDM Puzzle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Attentional Choice Biases</vt:lpstr>
      <vt:lpstr>Interim Summary</vt:lpstr>
      <vt:lpstr>Where We’re Going</vt:lpstr>
      <vt:lpstr>aDDM Parameter Estimates</vt:lpstr>
      <vt:lpstr>PowerPoint Presentation</vt:lpstr>
      <vt:lpstr>PowerPoint Presentation</vt:lpstr>
      <vt:lpstr>PowerPoint Presentation</vt:lpstr>
      <vt:lpstr>Intuition for θ∈(0,1)</vt:lpstr>
      <vt:lpstr>Intuition for θ∈(0,1)</vt:lpstr>
      <vt:lpstr>Intuition for θ&gt;1</vt:lpstr>
      <vt:lpstr>Moving Towards a More Intuitive Explanation</vt:lpstr>
      <vt:lpstr>Moving Towards a More Intuitive Explanation</vt:lpstr>
      <vt:lpstr>Range Normalized Evidence Accumulation</vt:lpstr>
      <vt:lpstr>Range Normalized Evidence Accumulation</vt:lpstr>
      <vt:lpstr>Range Normalized Evidence Accumulation in Losses</vt:lpstr>
      <vt:lpstr>PowerPoint Presentation</vt:lpstr>
      <vt:lpstr>PowerPoint Presentation</vt:lpstr>
      <vt:lpstr>Are people always accumulating range normalized information in losses?</vt:lpstr>
      <vt:lpstr>Are people always accumulating range normalized information in losses?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Eum, Brenden</cp:lastModifiedBy>
  <cp:revision>230</cp:revision>
  <dcterms:created xsi:type="dcterms:W3CDTF">2023-04-10T18:57:22Z</dcterms:created>
  <dcterms:modified xsi:type="dcterms:W3CDTF">2023-10-11T05:03:34Z</dcterms:modified>
</cp:coreProperties>
</file>